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323" r:id="rId4"/>
    <p:sldId id="324" r:id="rId5"/>
    <p:sldId id="325" r:id="rId6"/>
    <p:sldId id="326" r:id="rId7"/>
    <p:sldId id="327" r:id="rId8"/>
    <p:sldId id="340" r:id="rId9"/>
    <p:sldId id="273" r:id="rId10"/>
    <p:sldId id="269" r:id="rId11"/>
    <p:sldId id="270" r:id="rId12"/>
    <p:sldId id="271" r:id="rId13"/>
    <p:sldId id="278" r:id="rId14"/>
    <p:sldId id="279" r:id="rId15"/>
    <p:sldId id="280" r:id="rId16"/>
    <p:sldId id="281" r:id="rId17"/>
    <p:sldId id="282" r:id="rId18"/>
    <p:sldId id="283" r:id="rId19"/>
    <p:sldId id="303" r:id="rId20"/>
    <p:sldId id="284" r:id="rId21"/>
    <p:sldId id="285" r:id="rId22"/>
    <p:sldId id="266" r:id="rId23"/>
    <p:sldId id="299" r:id="rId24"/>
    <p:sldId id="301" r:id="rId25"/>
    <p:sldId id="302" r:id="rId26"/>
    <p:sldId id="300" r:id="rId27"/>
    <p:sldId id="286" r:id="rId28"/>
    <p:sldId id="287" r:id="rId29"/>
    <p:sldId id="288" r:id="rId30"/>
    <p:sldId id="289" r:id="rId31"/>
    <p:sldId id="290" r:id="rId32"/>
    <p:sldId id="339" r:id="rId33"/>
    <p:sldId id="328" r:id="rId34"/>
    <p:sldId id="329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0" r:id="rId43"/>
    <p:sldId id="331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3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1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8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95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673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52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6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0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3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1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6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4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8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4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1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3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95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479C-D56E-4117-A918-557EB785AC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Introducing The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2C7D6-5708-4011-BEA3-5BD276D66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0" y="3734214"/>
            <a:ext cx="7086600" cy="725020"/>
          </a:xfrm>
        </p:spPr>
        <p:txBody>
          <a:bodyPr>
            <a:normAutofit fontScale="55000" lnSpcReduction="20000"/>
          </a:bodyPr>
          <a:lstStyle/>
          <a:p>
            <a:pPr algn="ctr"/>
            <a:endParaRPr lang="en-US" sz="2100" b="1" i="1" dirty="0"/>
          </a:p>
          <a:p>
            <a:pPr algn="ctr"/>
            <a:r>
              <a:rPr lang="en-US" b="1" i="1" dirty="0"/>
              <a:t>Professor Nasr Ghoniem</a:t>
            </a:r>
          </a:p>
          <a:p>
            <a:pPr algn="ctr"/>
            <a:r>
              <a:rPr lang="en-US" b="1" i="1" dirty="0"/>
              <a:t>UCLA</a:t>
            </a:r>
          </a:p>
        </p:txBody>
      </p:sp>
    </p:spTree>
    <p:extLst>
      <p:ext uri="{BB962C8B-B14F-4D97-AF65-F5344CB8AC3E}">
        <p14:creationId xmlns:p14="http://schemas.microsoft.com/office/powerpoint/2010/main" val="1715054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AE56BB-B048-4D60-BA0A-9F679E6E50CD}"/>
              </a:ext>
            </a:extLst>
          </p:cNvPr>
          <p:cNvSpPr/>
          <p:nvPr/>
        </p:nvSpPr>
        <p:spPr>
          <a:xfrm>
            <a:off x="609600" y="2289782"/>
            <a:ext cx="7451035" cy="280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25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Energy that doesn’t run out!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Energy that can be used without reducing its availability in the future.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Natural forces (heat, radiation, motion)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Chemical energy from biomass (biofuels)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Biomass is included because it can be replaced in a human time-frame.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2D324-37BD-4382-BFAC-F990A284BD1D}"/>
              </a:ext>
            </a:extLst>
          </p:cNvPr>
          <p:cNvSpPr/>
          <p:nvPr/>
        </p:nvSpPr>
        <p:spPr>
          <a:xfrm>
            <a:off x="2645946" y="1398752"/>
            <a:ext cx="46240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What is Renewable Energy?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51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841A2A-9389-48C7-84B2-3A27D203BA84}"/>
              </a:ext>
            </a:extLst>
          </p:cNvPr>
          <p:cNvSpPr/>
          <p:nvPr/>
        </p:nvSpPr>
        <p:spPr>
          <a:xfrm>
            <a:off x="2680817" y="1065538"/>
            <a:ext cx="44417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Renewable Energy Sources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8C830-F554-4EE8-AE7F-C68FD885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9" y="2018062"/>
            <a:ext cx="7702826" cy="37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1FE64-0411-44FD-B2CC-57A0C603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638" y="1685510"/>
            <a:ext cx="2163773" cy="4070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8F282-079A-4BAC-BDE5-03089EF1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735362"/>
            <a:ext cx="4749513" cy="45763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1810FF-5F4D-4798-A0A7-61803036D9DD}"/>
              </a:ext>
            </a:extLst>
          </p:cNvPr>
          <p:cNvSpPr/>
          <p:nvPr/>
        </p:nvSpPr>
        <p:spPr>
          <a:xfrm>
            <a:off x="2750560" y="836938"/>
            <a:ext cx="21659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Hydropower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25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80943-6507-44DC-9152-0706EED3A9BF}"/>
              </a:ext>
            </a:extLst>
          </p:cNvPr>
          <p:cNvSpPr/>
          <p:nvPr/>
        </p:nvSpPr>
        <p:spPr>
          <a:xfrm>
            <a:off x="3240889" y="1110517"/>
            <a:ext cx="25312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Marine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C29D9-01C2-4EC3-B188-5D7D7E6A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79" y="1988950"/>
            <a:ext cx="6944222" cy="44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3256A0-3611-4066-BA3D-9CE48B3D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70" y="1829942"/>
            <a:ext cx="4309474" cy="4278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35E162-879D-456C-BB8D-3E0B0D81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86" y="1637019"/>
            <a:ext cx="3317681" cy="4200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DE26B7-49E0-4B7E-8B0F-BD18BAA9E722}"/>
              </a:ext>
            </a:extLst>
          </p:cNvPr>
          <p:cNvSpPr/>
          <p:nvPr/>
        </p:nvSpPr>
        <p:spPr>
          <a:xfrm>
            <a:off x="3364876" y="1020793"/>
            <a:ext cx="25312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Marine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44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9F146-62F3-4C06-854A-2D6F5A39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10" y="1326208"/>
            <a:ext cx="7280080" cy="45817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8B2CBC-C499-4A14-93D8-A1910640A1DE}"/>
              </a:ext>
            </a:extLst>
          </p:cNvPr>
          <p:cNvSpPr/>
          <p:nvPr/>
        </p:nvSpPr>
        <p:spPr>
          <a:xfrm>
            <a:off x="4150012" y="454294"/>
            <a:ext cx="25312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Marine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9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A107E-3241-4240-A1D0-C2A36DD6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4" y="1899326"/>
            <a:ext cx="4906547" cy="4198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482D54-9D07-48BD-B2C7-C5C371BC1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39" y="890380"/>
            <a:ext cx="2767842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3A301-A46A-4730-86A5-CBA24A265146}"/>
              </a:ext>
            </a:extLst>
          </p:cNvPr>
          <p:cNvSpPr/>
          <p:nvPr/>
        </p:nvSpPr>
        <p:spPr>
          <a:xfrm>
            <a:off x="2882789" y="1052720"/>
            <a:ext cx="25312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Marine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99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7C5EF8-A5C9-46E3-961C-DCF4B2E54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03" y="1645952"/>
            <a:ext cx="7374006" cy="48165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092A82-FFA2-42D8-83F3-CCE3682272F8}"/>
              </a:ext>
            </a:extLst>
          </p:cNvPr>
          <p:cNvSpPr/>
          <p:nvPr/>
        </p:nvSpPr>
        <p:spPr>
          <a:xfrm>
            <a:off x="3239935" y="630182"/>
            <a:ext cx="25312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Marine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AE7E65-560F-49AD-9062-D6E1AD8E2ABF}"/>
              </a:ext>
            </a:extLst>
          </p:cNvPr>
          <p:cNvSpPr/>
          <p:nvPr/>
        </p:nvSpPr>
        <p:spPr>
          <a:xfrm>
            <a:off x="3240891" y="889666"/>
            <a:ext cx="222022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Wind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8F0F3-F915-4483-A7A1-A3D7ABB0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11" y="1904172"/>
            <a:ext cx="6775012" cy="42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9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AE7E65-560F-49AD-9062-D6E1AD8E2ABF}"/>
              </a:ext>
            </a:extLst>
          </p:cNvPr>
          <p:cNvSpPr/>
          <p:nvPr/>
        </p:nvSpPr>
        <p:spPr>
          <a:xfrm>
            <a:off x="3345505" y="1029151"/>
            <a:ext cx="222022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Wind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5C806-0B7E-4D47-B83C-733348BD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32" y="2001060"/>
            <a:ext cx="6073567" cy="3860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193D87-635C-4A1C-953C-3F2A2B0590E2}"/>
              </a:ext>
            </a:extLst>
          </p:cNvPr>
          <p:cNvSpPr txBox="1"/>
          <p:nvPr/>
        </p:nvSpPr>
        <p:spPr>
          <a:xfrm>
            <a:off x="2331373" y="1604301"/>
            <a:ext cx="41504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Grid-connected residential wind energy system</a:t>
            </a:r>
          </a:p>
        </p:txBody>
      </p:sp>
    </p:spTree>
    <p:extLst>
      <p:ext uri="{BB962C8B-B14F-4D97-AF65-F5344CB8AC3E}">
        <p14:creationId xmlns:p14="http://schemas.microsoft.com/office/powerpoint/2010/main" val="78586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1B26-6ABF-4F85-8E30-543103EF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2" y="1287448"/>
            <a:ext cx="8116526" cy="614516"/>
          </a:xfrm>
        </p:spPr>
        <p:txBody>
          <a:bodyPr/>
          <a:lstStyle/>
          <a:p>
            <a:pPr algn="ctr"/>
            <a:r>
              <a:rPr lang="en-US" dirty="0"/>
              <a:t>LECTURE 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C79AC-820B-41AC-BCE1-DD24DDAEF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0050" y="1940616"/>
            <a:ext cx="8115300" cy="4513193"/>
          </a:xfrm>
        </p:spPr>
        <p:txBody>
          <a:bodyPr>
            <a:normAutofit lnSpcReduction="10000"/>
          </a:bodyPr>
          <a:lstStyle/>
          <a:p>
            <a:endParaRPr lang="en-US" sz="3200" b="1" i="1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Class Orientation</a:t>
            </a:r>
          </a:p>
          <a:p>
            <a:pPr marL="685800" lvl="1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i="1" dirty="0"/>
              <a:t>Introduction to Instructor</a:t>
            </a:r>
          </a:p>
          <a:p>
            <a:pPr marL="685800" lvl="1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i="1" dirty="0"/>
              <a:t> Course Overview &amp; Objectives</a:t>
            </a:r>
          </a:p>
          <a:p>
            <a:pPr marL="685800" lvl="1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i="1" dirty="0"/>
              <a:t> Grading</a:t>
            </a:r>
          </a:p>
          <a:p>
            <a:pPr marL="685800" lvl="1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i="1" dirty="0"/>
              <a:t> Course Schedule &amp; Topics</a:t>
            </a:r>
          </a:p>
          <a:p>
            <a:pPr marL="3429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3400" b="1" i="1" dirty="0"/>
              <a:t>Renewable Energy Overview	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Research Tools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Research Projects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Team Building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907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62088-2B80-43BA-963E-636D97DB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69" y="1713041"/>
            <a:ext cx="7881731" cy="40863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545EBE-0F4C-4F47-A234-6A65957BD1ED}"/>
              </a:ext>
            </a:extLst>
          </p:cNvPr>
          <p:cNvSpPr/>
          <p:nvPr/>
        </p:nvSpPr>
        <p:spPr>
          <a:xfrm>
            <a:off x="3579495" y="781607"/>
            <a:ext cx="21849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Solar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68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66A8B-1113-414F-AC7A-268F4E17C533}"/>
              </a:ext>
            </a:extLst>
          </p:cNvPr>
          <p:cNvSpPr/>
          <p:nvPr/>
        </p:nvSpPr>
        <p:spPr>
          <a:xfrm>
            <a:off x="3774739" y="793532"/>
            <a:ext cx="21849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Solar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BBB7A-40FD-47F6-ADB9-3D784A35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8" y="1617539"/>
            <a:ext cx="6710530" cy="44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90DB2D-2D14-4E25-A035-B12863C3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47" y="1927363"/>
            <a:ext cx="6781619" cy="3818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9131A3-610D-4434-AB81-C56408948E0A}"/>
              </a:ext>
            </a:extLst>
          </p:cNvPr>
          <p:cNvSpPr/>
          <p:nvPr/>
        </p:nvSpPr>
        <p:spPr>
          <a:xfrm>
            <a:off x="2507921" y="952446"/>
            <a:ext cx="526124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Residential Photovoltaic System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4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66A8B-1113-414F-AC7A-268F4E17C533}"/>
              </a:ext>
            </a:extLst>
          </p:cNvPr>
          <p:cNvSpPr/>
          <p:nvPr/>
        </p:nvSpPr>
        <p:spPr>
          <a:xfrm>
            <a:off x="3670126" y="816779"/>
            <a:ext cx="21849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Solar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FB940-5560-4D93-9010-9F0FEFE3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14" y="1616263"/>
            <a:ext cx="6827325" cy="43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66A8B-1113-414F-AC7A-268F4E17C533}"/>
              </a:ext>
            </a:extLst>
          </p:cNvPr>
          <p:cNvSpPr/>
          <p:nvPr/>
        </p:nvSpPr>
        <p:spPr>
          <a:xfrm>
            <a:off x="3739868" y="913644"/>
            <a:ext cx="21849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Solar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BDF35-96B8-4AF5-8A2C-B8C16C12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57" y="1650050"/>
            <a:ext cx="6425333" cy="43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66A8B-1113-414F-AC7A-268F4E17C533}"/>
              </a:ext>
            </a:extLst>
          </p:cNvPr>
          <p:cNvSpPr/>
          <p:nvPr/>
        </p:nvSpPr>
        <p:spPr>
          <a:xfrm>
            <a:off x="3503520" y="828403"/>
            <a:ext cx="32749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Geothermal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7FC12-F8D6-47CD-A15D-177F5C1B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13" y="1787233"/>
            <a:ext cx="7404653" cy="41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7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66A8B-1113-414F-AC7A-268F4E17C533}"/>
              </a:ext>
            </a:extLst>
          </p:cNvPr>
          <p:cNvSpPr/>
          <p:nvPr/>
        </p:nvSpPr>
        <p:spPr>
          <a:xfrm>
            <a:off x="3848356" y="989771"/>
            <a:ext cx="18004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Bioenergy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1D2DB-DB9A-4329-AC18-85C84715D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09" y="1815656"/>
            <a:ext cx="6999582" cy="40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3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68A6D7-47F7-4F10-BB0B-06793999982D}"/>
              </a:ext>
            </a:extLst>
          </p:cNvPr>
          <p:cNvSpPr/>
          <p:nvPr/>
        </p:nvSpPr>
        <p:spPr>
          <a:xfrm>
            <a:off x="4059590" y="971762"/>
            <a:ext cx="18004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Bioenergy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07EBD-6D3C-4964-9AB3-4E0587FC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40" y="1679754"/>
            <a:ext cx="6546995" cy="42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6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926AFC-1523-4679-8593-C9A6E1B707EF}"/>
              </a:ext>
            </a:extLst>
          </p:cNvPr>
          <p:cNvSpPr/>
          <p:nvPr/>
        </p:nvSpPr>
        <p:spPr>
          <a:xfrm>
            <a:off x="4169946" y="1037630"/>
            <a:ext cx="18004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Bioenergy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11547-E8A5-4E60-966C-17A9D2A3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13" y="1712162"/>
            <a:ext cx="6309408" cy="423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379138-50CF-4679-A9E9-19A4F2839753}"/>
              </a:ext>
            </a:extLst>
          </p:cNvPr>
          <p:cNvSpPr/>
          <p:nvPr/>
        </p:nvSpPr>
        <p:spPr>
          <a:xfrm>
            <a:off x="4131200" y="816779"/>
            <a:ext cx="18004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Bioenergy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945D3-4D72-467D-87D1-D9CA2DFC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23" y="1568545"/>
            <a:ext cx="6701624" cy="433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14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5B169-CEF3-B015-D079-C19980E4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53" y="2258205"/>
            <a:ext cx="7838694" cy="2341590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569227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8A14A-667B-46D7-A41D-9013DDB9B0D8}"/>
              </a:ext>
            </a:extLst>
          </p:cNvPr>
          <p:cNvSpPr/>
          <p:nvPr/>
        </p:nvSpPr>
        <p:spPr>
          <a:xfrm>
            <a:off x="3933597" y="926824"/>
            <a:ext cx="18004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Bioenergy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F70CE-E52F-49C4-93C2-3A6D8A3B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21" y="1594033"/>
            <a:ext cx="6633567" cy="4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9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507E7C-B59B-4C2B-AC3D-310376F6A0F2}"/>
              </a:ext>
            </a:extLst>
          </p:cNvPr>
          <p:cNvSpPr/>
          <p:nvPr/>
        </p:nvSpPr>
        <p:spPr>
          <a:xfrm>
            <a:off x="2585245" y="679642"/>
            <a:ext cx="41399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NimbusSanL-Regu"/>
              </a:rPr>
              <a:t>Other Renewable Energy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2F2C3-4216-4E77-8AE1-1896A1D1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26" y="1716167"/>
            <a:ext cx="7175888" cy="41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4C9B5-1889-B0CC-9E0F-927D06BE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92E3F-0251-27B4-21A6-B03A96EDC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42" y="427285"/>
            <a:ext cx="8115300" cy="1742660"/>
          </a:xfrm>
        </p:spPr>
        <p:txBody>
          <a:bodyPr>
            <a:normAutofit/>
          </a:bodyPr>
          <a:lstStyle/>
          <a:p>
            <a:pPr algn="ctr"/>
            <a:endParaRPr lang="en-US" sz="4950" b="1" i="1" dirty="0"/>
          </a:p>
          <a:p>
            <a:pPr algn="ctr"/>
            <a:r>
              <a:rPr lang="en-US" sz="4950" b="1" i="1" dirty="0"/>
              <a:t>Research Tools</a:t>
            </a:r>
          </a:p>
          <a:p>
            <a:pPr marL="214313" indent="-214313" algn="ctr"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F8F948A-5E1F-EDAF-15CC-A9CD1BBC9988}"/>
              </a:ext>
            </a:extLst>
          </p:cNvPr>
          <p:cNvSpPr txBox="1">
            <a:spLocks/>
          </p:cNvSpPr>
          <p:nvPr/>
        </p:nvSpPr>
        <p:spPr>
          <a:xfrm>
            <a:off x="400050" y="1940616"/>
            <a:ext cx="8115300" cy="4513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b="1" i="1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Technical Writing</a:t>
            </a:r>
            <a:r>
              <a:rPr lang="en-US" sz="3400" b="1" i="1" dirty="0"/>
              <a:t>	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Research Resources Through the web, Google Scholar, and ChatGPT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Computer Programming: </a:t>
            </a:r>
            <a:r>
              <a:rPr lang="en-US" sz="3200" b="1" i="1" dirty="0" err="1"/>
              <a:t>Excell</a:t>
            </a:r>
            <a:r>
              <a:rPr lang="en-US" sz="3200" b="1" i="1" dirty="0"/>
              <a:t> &amp; Python.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Technical Publications with Overleaf.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868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6F0C4-8C95-6D5D-9158-B8189794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2238177"/>
            <a:ext cx="7838694" cy="238164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194871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61293-34A8-2467-97D7-617B5B1E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484830"/>
            <a:ext cx="7838694" cy="3888339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35506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326E8-51E5-7C4C-A37C-7A0D63AE6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CD361-40D3-EE6F-2CAC-DB47D3AC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684338"/>
            <a:ext cx="7838694" cy="3489324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681716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9E7D6-AB7D-5CB0-0B7A-4828418F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673841"/>
            <a:ext cx="7838694" cy="3510318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634282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23C48-C80A-3AC9-AF4A-B30247086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107405"/>
            <a:ext cx="7838694" cy="4643190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909086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85834F3-5A16-0812-CB03-BC72C2E3B95E}"/>
              </a:ext>
            </a:extLst>
          </p:cNvPr>
          <p:cNvGrpSpPr/>
          <p:nvPr/>
        </p:nvGrpSpPr>
        <p:grpSpPr>
          <a:xfrm>
            <a:off x="-91440" y="651445"/>
            <a:ext cx="9368028" cy="5166790"/>
            <a:chOff x="0" y="651445"/>
            <a:chExt cx="9176004" cy="5166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0ED77F-1292-55DA-2D4B-AE5AD5F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51445"/>
              <a:ext cx="9144000" cy="22358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8A7848-724E-D3A1-F578-4063398F8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" y="2887282"/>
              <a:ext cx="9144000" cy="2930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922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BC673-DB03-CB46-6390-58DD0C08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284676"/>
            <a:ext cx="7838694" cy="428864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194342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512BA-69E5-F0A7-2B15-3B25DFFD1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926164"/>
            <a:ext cx="7838694" cy="3005672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34662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36D29-BBD6-909B-7B2A-35B13827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413420"/>
            <a:ext cx="7838694" cy="4031160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069632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8C8EC-65F0-AD76-BA97-1D16707E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312784"/>
            <a:ext cx="7838694" cy="42324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14999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A056-6C91-A9BA-303C-CF6750F91F52}"/>
              </a:ext>
            </a:extLst>
          </p:cNvPr>
          <p:cNvSpPr txBox="1">
            <a:spLocks/>
          </p:cNvSpPr>
          <p:nvPr/>
        </p:nvSpPr>
        <p:spPr>
          <a:xfrm>
            <a:off x="551716" y="555928"/>
            <a:ext cx="8116526" cy="614516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Team building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74FF11-6C82-B1C8-A451-A99A2B3A9F48}"/>
              </a:ext>
            </a:extLst>
          </p:cNvPr>
          <p:cNvSpPr txBox="1">
            <a:spLocks/>
          </p:cNvSpPr>
          <p:nvPr/>
        </p:nvSpPr>
        <p:spPr>
          <a:xfrm>
            <a:off x="109728" y="905256"/>
            <a:ext cx="9130284" cy="574700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i="1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Team Rules</a:t>
            </a:r>
          </a:p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i="1" dirty="0"/>
              <a:t>The class will be organized in teams of 3-5 students</a:t>
            </a:r>
          </a:p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i="1" dirty="0"/>
              <a:t> The teams will be selected by students themselves with help from the TA</a:t>
            </a:r>
          </a:p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i="1" dirty="0"/>
              <a:t> Each team will vote for one team leader</a:t>
            </a:r>
          </a:p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i="1" dirty="0"/>
              <a:t> Teams will discuss with me and the TA on each member's personal responsibilities.</a:t>
            </a:r>
            <a:endParaRPr lang="en-US" sz="3200" b="1" i="1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Team Meetings and Dynamics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b="1" i="1" dirty="0"/>
              <a:t> Each team will meet at least once every week.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b="1" i="1" dirty="0"/>
              <a:t> Each team will meet with me &amp; the TA during class to report on the research progress of each member.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Team Presentations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b="1" i="1" dirty="0"/>
              <a:t>A final presentation on the last day of the class will be given by each team.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b="1" i="1" dirty="0"/>
              <a:t> The presentation will be shared equally between team members.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542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90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2E863-504E-5B30-B7EE-032E7199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209246"/>
            <a:ext cx="7838694" cy="443950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119406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ECC6F-B0C2-F9D6-536A-28EE1EF5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2388679"/>
            <a:ext cx="7838694" cy="208064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7164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562356"/>
            <a:ext cx="8305038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643464"/>
            <a:ext cx="8178896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3FF24-1CF5-8A73-DD26-E37E5B974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1245126"/>
            <a:ext cx="7838694" cy="436774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257392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EACE-7D6E-650A-80FF-60DB2417D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B240-7CBC-4FCB-B845-0BAF288B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2" y="1287448"/>
            <a:ext cx="8116526" cy="614516"/>
          </a:xfrm>
        </p:spPr>
        <p:txBody>
          <a:bodyPr/>
          <a:lstStyle/>
          <a:p>
            <a:pPr algn="ctr"/>
            <a:r>
              <a:rPr lang="en-US" dirty="0"/>
              <a:t>LECTURE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CF410-98A1-2AB3-C3D5-5F3E136E4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0050" y="1940616"/>
            <a:ext cx="8115300" cy="4513193"/>
          </a:xfrm>
        </p:spPr>
        <p:txBody>
          <a:bodyPr>
            <a:normAutofit/>
          </a:bodyPr>
          <a:lstStyle/>
          <a:p>
            <a:endParaRPr lang="en-US" sz="3200" b="1" i="1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35-minute </a:t>
            </a:r>
            <a:r>
              <a:rPr lang="en-US" sz="3200" b="1" i="1" dirty="0">
                <a:solidFill>
                  <a:srgbClr val="FF0000"/>
                </a:solidFill>
              </a:rPr>
              <a:t>topic</a:t>
            </a:r>
            <a:r>
              <a:rPr lang="en-US" sz="3200" b="1" i="1" dirty="0"/>
              <a:t> lecture followed by 5 min break. </a:t>
            </a:r>
            <a:r>
              <a:rPr lang="en-US" sz="3400" b="1" i="1" dirty="0"/>
              <a:t>	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35-minute </a:t>
            </a:r>
            <a:r>
              <a:rPr lang="en-US" sz="3200" b="1" i="1" dirty="0">
                <a:solidFill>
                  <a:srgbClr val="FF0000"/>
                </a:solidFill>
              </a:rPr>
              <a:t>resource</a:t>
            </a:r>
            <a:r>
              <a:rPr lang="en-US" sz="3200" b="1" i="1" dirty="0"/>
              <a:t> lecture followed by 5 min break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3200" b="1" i="1" dirty="0"/>
              <a:t> 40-minute supervised research meeting with me and the TA.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13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C79AC-820B-41AC-BCE1-DD24DDAEF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0050" y="1940617"/>
            <a:ext cx="8115300" cy="1742660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US" sz="4950" b="1" i="1" dirty="0"/>
          </a:p>
          <a:p>
            <a:pPr algn="ctr"/>
            <a:r>
              <a:rPr lang="en-US" sz="4950" b="1" i="1" dirty="0"/>
              <a:t>Renewable Energy Overview</a:t>
            </a:r>
          </a:p>
          <a:p>
            <a:pPr marL="214313" indent="-214313" algn="ctr">
              <a:buFont typeface="Wingdings" panose="05000000000000000000" pitchFamily="2" charset="2"/>
              <a:buChar char="q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6810056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513EDD-6CEC-48ED-A9A9-EC31301EEB9E}">
  <we:reference id="wa104381909" version="3.14.3.0" store="en-US" storeType="OMEX"/>
  <we:alternateReferences>
    <we:reference id="wa104381909" version="3.14.3.0" store="wa10438190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1153</TotalTime>
  <Words>328</Words>
  <Application>Microsoft Office PowerPoint</Application>
  <PresentationFormat>On-screen Show (4:3)</PresentationFormat>
  <Paragraphs>71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Century Gothic</vt:lpstr>
      <vt:lpstr>NimbusSanL-Regu</vt:lpstr>
      <vt:lpstr>Times New Roman</vt:lpstr>
      <vt:lpstr>Wingdings</vt:lpstr>
      <vt:lpstr>Vapor Trail</vt:lpstr>
      <vt:lpstr>Introducing The research project</vt:lpstr>
      <vt:lpstr>LECTURE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design process</dc:title>
  <dc:creator>Nasr Ghoniem</dc:creator>
  <cp:lastModifiedBy>Nasr Ghoniem</cp:lastModifiedBy>
  <cp:revision>85</cp:revision>
  <dcterms:created xsi:type="dcterms:W3CDTF">2019-05-14T20:09:13Z</dcterms:created>
  <dcterms:modified xsi:type="dcterms:W3CDTF">2025-01-11T13:30:07Z</dcterms:modified>
</cp:coreProperties>
</file>